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2" r:id="rId3"/>
    <p:sldId id="294" r:id="rId4"/>
    <p:sldId id="312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13" r:id="rId14"/>
    <p:sldId id="310" r:id="rId15"/>
    <p:sldId id="305" r:id="rId16"/>
    <p:sldId id="304" r:id="rId17"/>
    <p:sldId id="306" r:id="rId18"/>
    <p:sldId id="303" r:id="rId19"/>
    <p:sldId id="307" r:id="rId20"/>
    <p:sldId id="308" r:id="rId21"/>
    <p:sldId id="309" r:id="rId22"/>
    <p:sldId id="311" r:id="rId23"/>
    <p:sldId id="31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 Adel" initials="MA" lastIdx="1" clrIdx="0">
    <p:extLst>
      <p:ext uri="{19B8F6BF-5375-455C-9EA6-DF929625EA0E}">
        <p15:presenceInfo xmlns:p15="http://schemas.microsoft.com/office/powerpoint/2012/main" userId="fe5bb571bb8f5f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2T11:21:20.20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8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7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8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4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4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51B6-8ED7-4731-9F8A-803721F119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884324"/>
            <a:ext cx="923740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Academic year 2021-2022</a:t>
            </a:r>
            <a:r>
              <a:rPr lang="ar-IQ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\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 3</a:t>
            </a:r>
          </a:p>
          <a:p>
            <a:pPr lvl="0"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MEMBRANES AND RECEPTORSMODULE</a:t>
            </a:r>
          </a:p>
          <a:p>
            <a:pPr lvl="0"/>
            <a:r>
              <a:rPr lang="fr-F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10: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LECTURE: 1</a:t>
            </a:r>
          </a:p>
          <a:p>
            <a:pPr lvl="0"/>
            <a:r>
              <a:rPr lang="fr-F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DURATION: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1hr</a:t>
            </a:r>
          </a:p>
          <a:p>
            <a:pPr lvl="0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and Autonomic nervous system</a:t>
            </a:r>
          </a:p>
          <a:p>
            <a:pPr lvl="0" algn="ctr">
              <a:defRPr/>
            </a:pP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staff: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Sarah Mohammed                                        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Nehaya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Al-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Aubody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(Module leader)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Hamid J. Abbas                                                   Asst.</a:t>
            </a:r>
            <a:r>
              <a:rPr lang="en-GB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Lecturer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Eatidal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Ahmed Bader                                                     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Maida A. Adnan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Amani N. Mohammed                                       Dr.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Firas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Mohammed</a:t>
            </a:r>
          </a:p>
          <a:p>
            <a:pPr>
              <a:defRPr/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Zainab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Almnaseer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Dr.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Qassim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Dr.Zainab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Muzahem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Mohammed Adel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1"/>
            <a:ext cx="1550126" cy="9849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858" y="5861254"/>
            <a:ext cx="6213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References :</a:t>
            </a:r>
          </a:p>
          <a:p>
            <a:r>
              <a:rPr lang="en-GB" dirty="0"/>
              <a:t>1- MKSAP 18 </a:t>
            </a:r>
          </a:p>
          <a:p>
            <a:r>
              <a:rPr lang="en-GB" dirty="0"/>
              <a:t>2- Davidson text book of internal medicine 23</a:t>
            </a:r>
            <a:r>
              <a:rPr lang="en-GB" baseline="30000" dirty="0"/>
              <a:t>rd</a:t>
            </a:r>
            <a:r>
              <a:rPr lang="en-GB" dirty="0"/>
              <a:t> edition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3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801329"/>
            <a:ext cx="8460659" cy="49062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6707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961" y="1504335"/>
            <a:ext cx="80427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Asthma </a:t>
            </a:r>
            <a:r>
              <a:rPr lang="en-GB" sz="2800" b="1" dirty="0" smtClean="0">
                <a:solidFill>
                  <a:srgbClr val="FF0000"/>
                </a:solidFill>
              </a:rPr>
              <a:t>syndromes(clinical types):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Allergic asthma.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Cough variant asthma.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Exercise induce bronchospasm.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Occupation asthma.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Reactive airway dysfunction syndrome.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Aspirin exacerbated respiratory disease.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Allergic bronchopulmonary </a:t>
            </a:r>
            <a:r>
              <a:rPr lang="en-GB" sz="2200" dirty="0" err="1" smtClean="0"/>
              <a:t>aspergillosis</a:t>
            </a:r>
            <a:r>
              <a:rPr lang="en-GB" sz="2200" dirty="0" smtClean="0"/>
              <a:t>.</a:t>
            </a:r>
            <a:endParaRPr lang="en-GB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0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618" y="1258529"/>
            <a:ext cx="86523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Symptoms of asthma:</a:t>
            </a:r>
          </a:p>
          <a:p>
            <a:r>
              <a:rPr lang="en-GB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Cough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Wheeze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Chest tightness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Shortness of breath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Investigations:</a:t>
            </a:r>
          </a:p>
          <a:p>
            <a:endParaRPr lang="en-GB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Spirometry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1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r="40988"/>
          <a:stretch/>
        </p:blipFill>
        <p:spPr>
          <a:xfrm>
            <a:off x="202622" y="1307779"/>
            <a:ext cx="3839441" cy="3779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14" y="796981"/>
            <a:ext cx="2736016" cy="4387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0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22083" r="2106" b="2846"/>
          <a:stretch/>
        </p:blipFill>
        <p:spPr>
          <a:xfrm>
            <a:off x="270386" y="1371600"/>
            <a:ext cx="8603227" cy="3529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28" y="5842983"/>
            <a:ext cx="1550126" cy="984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375" y="790215"/>
            <a:ext cx="40379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Diagnosis of asthma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6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Ministry of higher Education                                     and Scientific Research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 r="-376"/>
          <a:stretch/>
        </p:blipFill>
        <p:spPr>
          <a:xfrm>
            <a:off x="-34413" y="1256768"/>
            <a:ext cx="9178413" cy="456301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979538" y="713293"/>
            <a:ext cx="6422923" cy="519624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Classification of asthma severity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92" y="5842983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464" y="736492"/>
            <a:ext cx="8313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Drugs used in treatment of asthma :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1249618"/>
            <a:ext cx="8320241" cy="4171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0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3910" y="-1153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84489"/>
            <a:ext cx="9144000" cy="64347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437"/>
            <a:ext cx="9144000" cy="553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84489"/>
            <a:ext cx="1550126" cy="6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5522" y="1218719"/>
            <a:ext cx="829842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Chronic obstructive airway disease </a:t>
            </a:r>
            <a:r>
              <a:rPr lang="en-GB" sz="2800" dirty="0" smtClean="0">
                <a:solidFill>
                  <a:srgbClr val="FF0000"/>
                </a:solidFill>
              </a:rPr>
              <a:t>:</a:t>
            </a:r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200" dirty="0" smtClean="0"/>
              <a:t>Chronic obstructive pulmonary disease (COPD) is a chronic lung disease defined by persistent respiratory symptoms and airflow limitation or obstruction </a:t>
            </a:r>
            <a:r>
              <a:rPr lang="en-GB" sz="2200" dirty="0" smtClean="0">
                <a:solidFill>
                  <a:schemeClr val="accent1"/>
                </a:solidFill>
              </a:rPr>
              <a:t>that is not fully reversible.</a:t>
            </a:r>
          </a:p>
          <a:p>
            <a:endParaRPr lang="en-GB" sz="2200" dirty="0" smtClean="0"/>
          </a:p>
          <a:p>
            <a:endParaRPr lang="en-GB" sz="2200" dirty="0"/>
          </a:p>
          <a:p>
            <a:r>
              <a:rPr lang="en-GB" sz="2200" dirty="0"/>
              <a:t>Cigarette </a:t>
            </a:r>
            <a:r>
              <a:rPr lang="en-GB" sz="2200" dirty="0" smtClean="0"/>
              <a:t>smoking represents </a:t>
            </a:r>
            <a:r>
              <a:rPr lang="en-GB" sz="2200" dirty="0"/>
              <a:t>the most significant risk factor for COPD and </a:t>
            </a:r>
            <a:r>
              <a:rPr lang="en-GB" sz="2200" dirty="0" smtClean="0"/>
              <a:t>the risk </a:t>
            </a:r>
            <a:r>
              <a:rPr lang="en-GB" sz="2200" dirty="0"/>
              <a:t>of developing the condition relates to both the amount </a:t>
            </a:r>
            <a:r>
              <a:rPr lang="en-GB" sz="2200" dirty="0" smtClean="0"/>
              <a:t>and duration </a:t>
            </a:r>
            <a:r>
              <a:rPr lang="en-GB" sz="2200" dirty="0"/>
              <a:t>of smoking. It is unusual to develop COPD with less</a:t>
            </a:r>
          </a:p>
          <a:p>
            <a:r>
              <a:rPr lang="en-GB" sz="2200" dirty="0"/>
              <a:t>than 10 pack years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0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" y="1558413"/>
            <a:ext cx="9115046" cy="4139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3722" y="90051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Pathophysiology of COPD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1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</a:rPr>
              <a:t>Learning Outcomes</a:t>
            </a: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03564" y="1973109"/>
            <a:ext cx="8340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the effect of autonomic nervous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stimulation on various system.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know some details about clinical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disease.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Knowing the pathophysiological changes of these disease.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know some guideline about the management of these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knowing some clinical application of autonomic drugs.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1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9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955" y="997975"/>
            <a:ext cx="79936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features: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suspected in any patient over the age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40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who presents with symptoms of chronic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bronchitis and/or breathlessness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Investigation:</a:t>
            </a: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Spirometry 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Others.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18" y="5830429"/>
            <a:ext cx="1550126" cy="9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780"/>
            <a:ext cx="9080090" cy="507614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38600" y="3979719"/>
            <a:ext cx="1338695" cy="1081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990108" y="2794562"/>
            <a:ext cx="1435677" cy="1248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377295" y="3955213"/>
            <a:ext cx="1066800" cy="945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237019" y="2681277"/>
            <a:ext cx="1579418" cy="1335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42983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076286"/>
              </p:ext>
            </p:extLst>
          </p:nvPr>
        </p:nvGraphicFramePr>
        <p:xfrm>
          <a:off x="758538" y="1943102"/>
          <a:ext cx="7564581" cy="29335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5621">
                  <a:extLst>
                    <a:ext uri="{9D8B030D-6E8A-4147-A177-3AD203B41FA5}">
                      <a16:colId xmlns:a16="http://schemas.microsoft.com/office/drawing/2014/main" val="3799569512"/>
                    </a:ext>
                  </a:extLst>
                </a:gridCol>
                <a:gridCol w="1678825">
                  <a:extLst>
                    <a:ext uri="{9D8B030D-6E8A-4147-A177-3AD203B41FA5}">
                      <a16:colId xmlns:a16="http://schemas.microsoft.com/office/drawing/2014/main" val="3716711799"/>
                    </a:ext>
                  </a:extLst>
                </a:gridCol>
                <a:gridCol w="3570135">
                  <a:extLst>
                    <a:ext uri="{9D8B030D-6E8A-4147-A177-3AD203B41FA5}">
                      <a16:colId xmlns:a16="http://schemas.microsoft.com/office/drawing/2014/main" val="3511692935"/>
                    </a:ext>
                  </a:extLst>
                </a:gridCol>
              </a:tblGrid>
              <a:tr h="3751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Example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Organ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Uses :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791672"/>
                  </a:ext>
                </a:extLst>
              </a:tr>
              <a:tr h="647564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Atropin</a:t>
                      </a:r>
                      <a:r>
                        <a:rPr lang="en-GB" sz="2000" baseline="0" dirty="0" smtClean="0"/>
                        <a:t>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CNS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Preansthetic</a:t>
                      </a:r>
                      <a:r>
                        <a:rPr lang="en-GB" sz="2000" dirty="0" smtClean="0"/>
                        <a:t> </a:t>
                      </a:r>
                    </a:p>
                    <a:p>
                      <a:r>
                        <a:rPr lang="en-GB" sz="2000" dirty="0" err="1" smtClean="0"/>
                        <a:t>Badycardia</a:t>
                      </a:r>
                      <a:r>
                        <a:rPr lang="en-GB" sz="2000" baseline="0" dirty="0" smtClean="0"/>
                        <a:t> , antispasmodic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92703"/>
                  </a:ext>
                </a:extLst>
              </a:tr>
              <a:tr h="375176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Hyosine</a:t>
                      </a:r>
                      <a:r>
                        <a:rPr lang="en-GB" sz="2000" dirty="0" smtClean="0"/>
                        <a:t>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GIT and  CNS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 smtClean="0"/>
                        <a:t>antispasmodic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484911"/>
                  </a:ext>
                </a:extLst>
              </a:tr>
              <a:tr h="375176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benzotropine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CNS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Parkinson disease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279723"/>
                  </a:ext>
                </a:extLst>
              </a:tr>
              <a:tr h="375176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tropicamide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eye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Examination of </a:t>
                      </a:r>
                      <a:r>
                        <a:rPr lang="en-GB" sz="2000" dirty="0" err="1" smtClean="0"/>
                        <a:t>fundscope</a:t>
                      </a:r>
                      <a:r>
                        <a:rPr lang="en-GB" sz="2000" dirty="0" smtClean="0"/>
                        <a:t>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614293"/>
                  </a:ext>
                </a:extLst>
              </a:tr>
              <a:tr h="647564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Oxybutinin</a:t>
                      </a:r>
                      <a:r>
                        <a:rPr lang="en-GB" sz="2000" baseline="0" dirty="0" smtClean="0"/>
                        <a:t>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Urinary tract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Urinary urgency and </a:t>
                      </a:r>
                      <a:r>
                        <a:rPr lang="en-GB" sz="2000" dirty="0" err="1" smtClean="0"/>
                        <a:t>incontence</a:t>
                      </a:r>
                      <a:r>
                        <a:rPr lang="en-GB" sz="2000" baseline="0" dirty="0" smtClean="0"/>
                        <a:t>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9907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97577" y="1033895"/>
            <a:ext cx="594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Some clinical uses of </a:t>
            </a:r>
            <a:r>
              <a:rPr lang="en-GB" sz="2400" b="1" dirty="0" smtClean="0">
                <a:solidFill>
                  <a:srgbClr val="FF0000"/>
                </a:solidFill>
              </a:rPr>
              <a:t>anti- muscarinic </a:t>
            </a:r>
            <a:r>
              <a:rPr lang="en-GB" sz="2400" b="1" dirty="0" smtClean="0">
                <a:solidFill>
                  <a:srgbClr val="FF0000"/>
                </a:solidFill>
              </a:rPr>
              <a:t>drugs :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0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2054" y="2671194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0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" b="5630"/>
          <a:stretch/>
        </p:blipFill>
        <p:spPr>
          <a:xfrm>
            <a:off x="0" y="704274"/>
            <a:ext cx="9085006" cy="4944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1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1702887"/>
            <a:ext cx="8819536" cy="3881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0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362" y="1278194"/>
            <a:ext cx="8175522" cy="276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Some common  clinical application of autonomic receptors  agonist and antagonist: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Obstructive air way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Ischaemic heart disease (already discussed in CVS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Arrhythmias (already discussed in CVS)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others 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0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626" y="1450258"/>
            <a:ext cx="812144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We have two major types of air way disease 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 smtClean="0"/>
              <a:t>Obstructive air way disease which mainly include:</a:t>
            </a:r>
          </a:p>
          <a:p>
            <a:endParaRPr lang="en-GB" sz="22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Bronchial asthma 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Chronic obstructive air way disease.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 smtClean="0"/>
              <a:t>Restrictive air way disease such as ( lung fibrosis , occupation air way disease ..</a:t>
            </a:r>
            <a:r>
              <a:rPr lang="en-GB" sz="2200" dirty="0" err="1" smtClean="0"/>
              <a:t>etc</a:t>
            </a:r>
            <a:r>
              <a:rPr lang="en-GB" sz="2200" dirty="0" smtClean="0"/>
              <a:t>).</a:t>
            </a:r>
            <a:endParaRPr lang="en-GB" sz="2200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0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374" y="1283110"/>
            <a:ext cx="818043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Bronchial asthma:</a:t>
            </a:r>
          </a:p>
          <a:p>
            <a:endParaRPr lang="en-GB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 smtClean="0"/>
              <a:t>Asthma is a chronic inflammatory disorder of the airways, in which many cells and cellular elements play a role. </a:t>
            </a:r>
            <a:endParaRPr lang="en-GB" sz="22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 smtClean="0"/>
              <a:t>Chronic </a:t>
            </a:r>
            <a:r>
              <a:rPr lang="en-GB" sz="2200" dirty="0" smtClean="0"/>
              <a:t>inflammation is associated with airway hyper-responsiveness that leads to recurrent episodes of wheezing, breathlessness, chest tightness and coughing, particularly at night and in the early morning. </a:t>
            </a:r>
            <a:endParaRPr lang="en-GB" sz="22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 smtClean="0"/>
              <a:t>These </a:t>
            </a:r>
            <a:r>
              <a:rPr lang="en-GB" sz="2200" dirty="0" smtClean="0"/>
              <a:t>episodes are usually associated with widespread but variable airflow obstruction within the lung that is </a:t>
            </a:r>
            <a:r>
              <a:rPr lang="en-GB" sz="2200" dirty="0" smtClean="0">
                <a:solidFill>
                  <a:schemeClr val="accent1"/>
                </a:solidFill>
              </a:rPr>
              <a:t>often reversible, either spontaneously or with treatment.</a:t>
            </a:r>
            <a:endParaRPr lang="en-GB" sz="2200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0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6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847111"/>
            <a:ext cx="6597445" cy="4700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0430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492"/>
            <a:ext cx="9089923" cy="50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5836707"/>
            <a:ext cx="1550126" cy="9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4604</TotalTime>
  <Words>831</Words>
  <Application>Microsoft Office PowerPoint</Application>
  <PresentationFormat>On-screen Show (4:3)</PresentationFormat>
  <Paragraphs>145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Berlin Sans FB Demi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asthma severity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Mohammed Adel</cp:lastModifiedBy>
  <cp:revision>149</cp:revision>
  <dcterms:created xsi:type="dcterms:W3CDTF">2018-09-07T19:06:31Z</dcterms:created>
  <dcterms:modified xsi:type="dcterms:W3CDTF">2022-01-13T10:18:37Z</dcterms:modified>
</cp:coreProperties>
</file>